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874" y="642907"/>
            <a:ext cx="7543800" cy="2593975"/>
          </a:xfrm>
        </p:spPr>
        <p:txBody>
          <a:bodyPr anchor="b"/>
          <a:lstStyle>
            <a:lvl1pPr>
              <a:defRPr sz="6600" u="none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874" y="3236882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288E0FE3-3059-DD4D-BA7B-F8828BAB8C35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6831-0844-9143-987E-0D16BBDB6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288E0FE3-3059-DD4D-BA7B-F8828BAB8C35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6831-0844-9143-987E-0D16BBDB6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288E0FE3-3059-DD4D-BA7B-F8828BAB8C35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6831-0844-9143-987E-0D16BBDB6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4E6-90A9-134D-B2E0-71EAE60D5D3A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1B1D-91AC-4040-B587-E6A37FFAE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8824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4E6-90A9-134D-B2E0-71EAE60D5D3A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1B1D-91AC-4040-B587-E6A37FFAE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612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4E6-90A9-134D-B2E0-71EAE60D5D3A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1B1D-91AC-4040-B587-E6A37FFAE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5139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4E6-90A9-134D-B2E0-71EAE60D5D3A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1B1D-91AC-4040-B587-E6A37FFAE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6640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4E6-90A9-134D-B2E0-71EAE60D5D3A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1B1D-91AC-4040-B587-E6A37FFAE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938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4E6-90A9-134D-B2E0-71EAE60D5D3A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1B1D-91AC-4040-B587-E6A37FFAE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3963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4E6-90A9-134D-B2E0-71EAE60D5D3A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1B1D-91AC-4040-B587-E6A37FFAE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11588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4E6-90A9-134D-B2E0-71EAE60D5D3A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1B1D-91AC-4040-B587-E6A37FFAE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673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288E0FE3-3059-DD4D-BA7B-F8828BAB8C35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6831-0844-9143-987E-0D16BBDB609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200281"/>
            <a:ext cx="7620000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4E6-90A9-134D-B2E0-71EAE60D5D3A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1B1D-91AC-4040-B587-E6A37FFAE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812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4E6-90A9-134D-B2E0-71EAE60D5D3A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1B1D-91AC-4040-B587-E6A37FFAE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3799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4E6-90A9-134D-B2E0-71EAE60D5D3A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1B1D-91AC-4040-B587-E6A37FFAE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1711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4E6-90A9-134D-B2E0-71EAE60D5D3A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1B1D-91AC-4040-B587-E6A37FFAE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8824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4E6-90A9-134D-B2E0-71EAE60D5D3A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1B1D-91AC-4040-B587-E6A37FFAE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612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4E6-90A9-134D-B2E0-71EAE60D5D3A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1B1D-91AC-4040-B587-E6A37FFAE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5139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4E6-90A9-134D-B2E0-71EAE60D5D3A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1B1D-91AC-4040-B587-E6A37FFAE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6640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4E6-90A9-134D-B2E0-71EAE60D5D3A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1B1D-91AC-4040-B587-E6A37FFAE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938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4E6-90A9-134D-B2E0-71EAE60D5D3A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1B1D-91AC-4040-B587-E6A37FFAE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3963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4E6-90A9-134D-B2E0-71EAE60D5D3A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1B1D-91AC-4040-B587-E6A37FFAE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115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133" y="1879600"/>
            <a:ext cx="7659687" cy="1168400"/>
          </a:xfrm>
        </p:spPr>
        <p:txBody>
          <a:bodyPr anchor="t"/>
          <a:lstStyle>
            <a:lvl1pPr algn="l">
              <a:defRPr sz="3600" b="0" u="none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288E0FE3-3059-DD4D-BA7B-F8828BAB8C35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6831-0844-9143-987E-0D16BBDB6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4E6-90A9-134D-B2E0-71EAE60D5D3A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1B1D-91AC-4040-B587-E6A37FFAE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6730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4E6-90A9-134D-B2E0-71EAE60D5D3A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1B1D-91AC-4040-B587-E6A37FFAE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812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4E6-90A9-134D-B2E0-71EAE60D5D3A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1B1D-91AC-4040-B587-E6A37FFAE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37992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4E6-90A9-134D-B2E0-71EAE60D5D3A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1B1D-91AC-4040-B587-E6A37FFAE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171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288E0FE3-3059-DD4D-BA7B-F8828BAB8C35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6831-0844-9143-987E-0D16BBDB6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288E0FE3-3059-DD4D-BA7B-F8828BAB8C35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6831-0844-9143-987E-0D16BBDB6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288E0FE3-3059-DD4D-BA7B-F8828BAB8C35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6831-0844-9143-987E-0D16BBDB6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288E0FE3-3059-DD4D-BA7B-F8828BAB8C35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6831-0844-9143-987E-0D16BBDB60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288E0FE3-3059-DD4D-BA7B-F8828BAB8C35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6831-0844-9143-987E-0D16BBDB6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288E0FE3-3059-DD4D-BA7B-F8828BAB8C35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536831-0844-9143-987E-0D16BBDB6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i="1" dirty="0" smtClean="0">
                <a:solidFill>
                  <a:srgbClr val="598771"/>
                </a:solidFill>
              </a:rPr>
              <a:t>Mastering Competencies</a:t>
            </a:r>
            <a:r>
              <a:rPr lang="en-US" sz="2000" b="1" i="1" baseline="0" dirty="0" smtClean="0">
                <a:solidFill>
                  <a:srgbClr val="598771"/>
                </a:solidFill>
              </a:rPr>
              <a:t> in Family Therapy (2</a:t>
            </a:r>
            <a:r>
              <a:rPr lang="en-US" sz="2000" b="1" i="1" baseline="30000" dirty="0" smtClean="0">
                <a:solidFill>
                  <a:srgbClr val="598771"/>
                </a:solidFill>
              </a:rPr>
              <a:t>nd</a:t>
            </a:r>
            <a:r>
              <a:rPr lang="en-US" sz="2000" b="1" i="1" baseline="0" dirty="0" smtClean="0">
                <a:solidFill>
                  <a:srgbClr val="598771"/>
                </a:solidFill>
              </a:rPr>
              <a:t> ed.)</a:t>
            </a:r>
          </a:p>
          <a:p>
            <a:pPr algn="ctr"/>
            <a:r>
              <a:rPr lang="en-US" baseline="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Diane R. Gehart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617220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F536831-0844-9143-987E-0D16BBDB6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235787" y="2570639"/>
            <a:ext cx="5140643" cy="548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60643" y="6581001"/>
            <a:ext cx="5456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©2014. Brooks/Cole,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Cengage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Learning. All rights reserved. For classroom use only.</a:t>
            </a:r>
            <a:endParaRPr lang="en-US" sz="1200" dirty="0"/>
          </a:p>
        </p:txBody>
      </p:sp>
      <p:pic>
        <p:nvPicPr>
          <p:cNvPr id="4" name="Picture 3" descr="HiRes.jpg"/>
          <p:cNvPicPr>
            <a:picLocks noChangeAspect="1"/>
          </p:cNvPicPr>
          <p:nvPr/>
        </p:nvPicPr>
        <p:blipFill>
          <a:blip r:embed="rId13">
            <a:alphaModFix amt="3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32275"/>
            <a:ext cx="8458200" cy="16873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b="1" u="none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E84E6-90A9-134D-B2E0-71EAE60D5D3A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E1B1D-91AC-4040-B587-E6A37FFAE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704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E84E6-90A9-134D-B2E0-71EAE60D5D3A}" type="datetimeFigureOut">
              <a:rPr lang="en-US" smtClean="0"/>
              <a:pPr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E1B1D-91AC-4040-B587-E6A37FFAE7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704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873" y="1165777"/>
            <a:ext cx="7765353" cy="2593975"/>
          </a:xfrm>
        </p:spPr>
        <p:txBody>
          <a:bodyPr/>
          <a:lstStyle/>
          <a:p>
            <a:r>
              <a:rPr lang="en-US" dirty="0" smtClean="0"/>
              <a:t>Chapter 15: Treatment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321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 Writing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Three </a:t>
            </a:r>
            <a:r>
              <a:rPr lang="en-US" sz="2800" dirty="0"/>
              <a:t>b</a:t>
            </a:r>
            <a:r>
              <a:rPr lang="en-US" sz="2800" dirty="0" smtClean="0"/>
              <a:t>asic components:</a:t>
            </a:r>
          </a:p>
          <a:p>
            <a:pPr lvl="1"/>
            <a:r>
              <a:rPr lang="en-US" sz="2400" dirty="0"/>
              <a:t>Start with a </a:t>
            </a:r>
            <a:r>
              <a:rPr lang="en-US" sz="2400" dirty="0" smtClean="0"/>
              <a:t>key concept </a:t>
            </a:r>
            <a:r>
              <a:rPr lang="en-US" sz="2400" dirty="0"/>
              <a:t>or </a:t>
            </a:r>
            <a:r>
              <a:rPr lang="en-US" sz="2400" dirty="0" smtClean="0"/>
              <a:t>assessment area </a:t>
            </a:r>
            <a:r>
              <a:rPr lang="en-US" sz="2400" dirty="0"/>
              <a:t>from the </a:t>
            </a:r>
            <a:r>
              <a:rPr lang="en-US" sz="2400" dirty="0" smtClean="0"/>
              <a:t>theory </a:t>
            </a:r>
            <a:r>
              <a:rPr lang="en-US" sz="2400" dirty="0"/>
              <a:t>of </a:t>
            </a:r>
            <a:r>
              <a:rPr lang="en-US" sz="2400" dirty="0" smtClean="0"/>
              <a:t>choice.</a:t>
            </a:r>
          </a:p>
          <a:p>
            <a:pPr lvl="2"/>
            <a:r>
              <a:rPr lang="en-US" sz="2000" dirty="0"/>
              <a:t>Start with “increase” or “decrease,” followed by a description using language from the chosen theory about what is going to change (this comes from the case conceptualization</a:t>
            </a:r>
            <a:r>
              <a:rPr lang="en-US" sz="2000" dirty="0" smtClean="0"/>
              <a:t>).</a:t>
            </a:r>
          </a:p>
          <a:p>
            <a:pPr lvl="1"/>
            <a:r>
              <a:rPr lang="en-US" sz="2400" dirty="0"/>
              <a:t>Link to </a:t>
            </a:r>
            <a:r>
              <a:rPr lang="en-US" sz="2400" dirty="0" smtClean="0"/>
              <a:t>symptoms.</a:t>
            </a:r>
          </a:p>
          <a:p>
            <a:pPr lvl="2"/>
            <a:r>
              <a:rPr lang="en-US" sz="2000" dirty="0" smtClean="0"/>
              <a:t>Describe </a:t>
            </a:r>
            <a:r>
              <a:rPr lang="en-US" sz="2000" dirty="0"/>
              <a:t>what symptoms will be addressed by changing the personal or relational dynamic (this comes from the </a:t>
            </a:r>
            <a:r>
              <a:rPr lang="en-US" sz="2000" dirty="0" smtClean="0"/>
              <a:t>clinical </a:t>
            </a:r>
            <a:r>
              <a:rPr lang="en-US" sz="2000" dirty="0"/>
              <a:t>assessment)</a:t>
            </a:r>
            <a:r>
              <a:rPr lang="en-US" sz="2000" dirty="0" smtClean="0"/>
              <a:t>.</a:t>
            </a:r>
          </a:p>
          <a:p>
            <a:pPr lvl="1"/>
            <a:r>
              <a:rPr lang="en-US" sz="2400" dirty="0"/>
              <a:t>Use the </a:t>
            </a:r>
            <a:r>
              <a:rPr lang="en-US" sz="2400" dirty="0" smtClean="0"/>
              <a:t>client’s name</a:t>
            </a:r>
          </a:p>
          <a:p>
            <a:pPr lvl="2"/>
            <a:r>
              <a:rPr lang="en-US" sz="2000" dirty="0" smtClean="0"/>
              <a:t>Using </a:t>
            </a:r>
            <a:r>
              <a:rPr lang="en-US" sz="2000" dirty="0"/>
              <a:t>a name (or equivalent confidential notation) ensures that it is a unique goal rather than a formulaic one.</a:t>
            </a:r>
          </a:p>
        </p:txBody>
      </p:sp>
    </p:spTree>
    <p:extLst>
      <p:ext uri="{BB962C8B-B14F-4D97-AF65-F5344CB8AC3E}">
        <p14:creationId xmlns:p14="http://schemas.microsoft.com/office/powerpoint/2010/main" xmlns="" val="1775014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Measurable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Most third-party payers require goals be </a:t>
            </a:r>
            <a:r>
              <a:rPr lang="en-US" sz="2800" dirty="0" smtClean="0"/>
              <a:t>“measurable.”</a:t>
            </a:r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he client </a:t>
            </a:r>
            <a:r>
              <a:rPr lang="en-US" sz="2400" dirty="0"/>
              <a:t>and therapist </a:t>
            </a:r>
            <a:r>
              <a:rPr lang="en-US" sz="2400" dirty="0" smtClean="0"/>
              <a:t>should </a:t>
            </a:r>
            <a:r>
              <a:rPr lang="en-US" sz="2400" dirty="0"/>
              <a:t>know when the goal is </a:t>
            </a:r>
            <a:r>
              <a:rPr lang="en-US" sz="2400" dirty="0" smtClean="0"/>
              <a:t>achieved.</a:t>
            </a:r>
          </a:p>
          <a:p>
            <a:pPr lvl="1"/>
            <a:r>
              <a:rPr lang="en-US" sz="2400" dirty="0" smtClean="0"/>
              <a:t>Starting </a:t>
            </a:r>
            <a:r>
              <a:rPr lang="en-US" sz="2400" dirty="0"/>
              <a:t>the goal with “increase/ decrease” helps in this </a:t>
            </a:r>
            <a:r>
              <a:rPr lang="en-US" sz="2400" dirty="0" smtClean="0"/>
              <a:t>effort.</a:t>
            </a:r>
          </a:p>
          <a:p>
            <a:pPr lvl="1"/>
            <a:r>
              <a:rPr lang="en-US" sz="2400" dirty="0" smtClean="0"/>
              <a:t>Specify criterion for goal to be met.</a:t>
            </a:r>
          </a:p>
          <a:p>
            <a:pPr lvl="2"/>
            <a:r>
              <a:rPr lang="en-US" sz="2400" dirty="0" smtClean="0"/>
              <a:t>Ex.: </a:t>
            </a:r>
            <a:r>
              <a:rPr lang="en-US" sz="2400" dirty="0"/>
              <a:t>Able to sustain ___________ for a period of _____ ❒ weeks ❒ months</a:t>
            </a:r>
            <a:r>
              <a:rPr lang="en-US" sz="2400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9706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400" b="1" dirty="0" smtClean="0"/>
              <a:t>Initial phase</a:t>
            </a:r>
          </a:p>
          <a:p>
            <a:r>
              <a:rPr lang="en-US" dirty="0" smtClean="0"/>
              <a:t>Client goals generally involve stabilizing crisis symptoms.</a:t>
            </a:r>
          </a:p>
          <a:p>
            <a:pPr marL="114300" indent="0">
              <a:buNone/>
            </a:pPr>
            <a:r>
              <a:rPr lang="en-US" sz="2400" b="1" dirty="0" smtClean="0"/>
              <a:t>Working phase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ddress </a:t>
            </a:r>
            <a:r>
              <a:rPr lang="en-US" sz="2400" dirty="0"/>
              <a:t>the dynamics that create and/or sustain the symptoms and problems for which clients came to </a:t>
            </a:r>
            <a:r>
              <a:rPr lang="en-US" sz="2400" dirty="0" smtClean="0"/>
              <a:t>therapy.</a:t>
            </a:r>
          </a:p>
          <a:p>
            <a:r>
              <a:rPr lang="en-US" sz="2400" dirty="0"/>
              <a:t>G</a:t>
            </a:r>
            <a:r>
              <a:rPr lang="en-US" sz="2400" dirty="0" smtClean="0"/>
              <a:t>oals </a:t>
            </a:r>
            <a:r>
              <a:rPr lang="en-US" sz="2400" dirty="0"/>
              <a:t>that most interest </a:t>
            </a:r>
            <a:r>
              <a:rPr lang="en-US" sz="2400" dirty="0" smtClean="0"/>
              <a:t>third-party payers.</a:t>
            </a:r>
          </a:p>
          <a:p>
            <a:pPr marL="114300" indent="0">
              <a:buNone/>
            </a:pPr>
            <a:r>
              <a:rPr lang="en-US" sz="2400" b="1" dirty="0" smtClean="0"/>
              <a:t>Closing phase</a:t>
            </a:r>
          </a:p>
          <a:p>
            <a:r>
              <a:rPr lang="en-US" sz="2400" dirty="0" smtClean="0"/>
              <a:t>Larger</a:t>
            </a:r>
            <a:r>
              <a:rPr lang="en-US" sz="2400" dirty="0"/>
              <a:t>, more global issues that clients bring to therapy and/</a:t>
            </a:r>
            <a:r>
              <a:rPr lang="en-US" sz="2400" dirty="0" smtClean="0"/>
              <a:t>or </a:t>
            </a:r>
            <a:r>
              <a:rPr lang="en-US" sz="2400" dirty="0"/>
              <a:t>move the client toward greater “health” as defined by the </a:t>
            </a:r>
            <a:r>
              <a:rPr lang="en-US" sz="2400" dirty="0" smtClean="0"/>
              <a:t>therapist’s theoretical perspective.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59497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Useful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 smtClean="0"/>
              <a:t>Guidelines for writing interventions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Use </a:t>
            </a:r>
            <a:r>
              <a:rPr lang="en-US" sz="2400" dirty="0" smtClean="0"/>
              <a:t>specific interventions </a:t>
            </a:r>
            <a:r>
              <a:rPr lang="en-US" sz="2400" dirty="0"/>
              <a:t>from </a:t>
            </a:r>
            <a:r>
              <a:rPr lang="en-US" sz="2400" dirty="0" smtClean="0"/>
              <a:t>chosen theory.</a:t>
            </a:r>
            <a:endParaRPr lang="en-US" sz="2400" dirty="0"/>
          </a:p>
          <a:p>
            <a:r>
              <a:rPr lang="en-US" sz="2400" dirty="0" smtClean="0"/>
              <a:t> Make interventions specific to client.</a:t>
            </a:r>
          </a:p>
          <a:p>
            <a:r>
              <a:rPr lang="en-US" sz="2400" dirty="0" smtClean="0"/>
              <a:t> Include </a:t>
            </a:r>
            <a:r>
              <a:rPr lang="en-US" sz="2400" dirty="0"/>
              <a:t>e</a:t>
            </a:r>
            <a:r>
              <a:rPr lang="en-US" sz="2400" dirty="0" smtClean="0"/>
              <a:t>xact language </a:t>
            </a:r>
            <a:r>
              <a:rPr lang="en-US" sz="2400" dirty="0"/>
              <a:t>w</a:t>
            </a:r>
            <a:r>
              <a:rPr lang="en-US" sz="2400" dirty="0" smtClean="0"/>
              <a:t>hen possible.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368768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Considering the client’s perspective is</a:t>
            </a:r>
            <a:r>
              <a:rPr lang="en-US" sz="2800" b="1" dirty="0"/>
              <a:t> crucial </a:t>
            </a:r>
            <a:r>
              <a:rPr lang="en-US" sz="2800" dirty="0"/>
              <a:t>to designing an effective plan. </a:t>
            </a:r>
            <a:endParaRPr lang="en-US" sz="2800" dirty="0" smtClean="0"/>
          </a:p>
          <a:p>
            <a:r>
              <a:rPr lang="en-US" sz="2800" dirty="0" smtClean="0"/>
              <a:t>Therapists </a:t>
            </a:r>
            <a:r>
              <a:rPr lang="en-US" sz="2800" dirty="0"/>
              <a:t>should discuss the plan directly with </a:t>
            </a:r>
            <a:r>
              <a:rPr lang="en-US" sz="2800" dirty="0" smtClean="0"/>
              <a:t>clients.</a:t>
            </a:r>
          </a:p>
          <a:p>
            <a:pPr lvl="1"/>
            <a:r>
              <a:rPr lang="en-US" sz="2400" dirty="0" smtClean="0"/>
              <a:t>Ensure </a:t>
            </a:r>
            <a:r>
              <a:rPr lang="en-US" sz="2400" dirty="0"/>
              <a:t>that there is a shared </a:t>
            </a:r>
            <a:r>
              <a:rPr lang="en-US" sz="2400" dirty="0" smtClean="0"/>
              <a:t>understanding </a:t>
            </a:r>
            <a:r>
              <a:rPr lang="en-US" sz="2400" dirty="0"/>
              <a:t>about the goals, strategies for change, and outcomes. </a:t>
            </a:r>
            <a:endParaRPr lang="en-US" sz="2400" dirty="0" smtClean="0"/>
          </a:p>
          <a:p>
            <a:pPr lvl="1"/>
            <a:r>
              <a:rPr lang="en-US" sz="2400" dirty="0" smtClean="0"/>
              <a:t>Many </a:t>
            </a:r>
            <a:r>
              <a:rPr lang="en-US" sz="2400" dirty="0"/>
              <a:t>agencies have moved to having clients sign the treatment plan to ensure agreement. </a:t>
            </a:r>
            <a:endParaRPr lang="en-US" sz="2400" dirty="0" smtClean="0"/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o </a:t>
            </a:r>
            <a:r>
              <a:rPr lang="en-US" sz="2400" dirty="0"/>
              <a:t>avoid </a:t>
            </a:r>
            <a:r>
              <a:rPr lang="en-US" sz="2400" dirty="0" smtClean="0"/>
              <a:t>overwhelming </a:t>
            </a:r>
            <a:r>
              <a:rPr lang="en-US" sz="2400" dirty="0"/>
              <a:t>the </a:t>
            </a:r>
            <a:r>
              <a:rPr lang="en-US" sz="2400" dirty="0" smtClean="0"/>
              <a:t>client, therapist </a:t>
            </a:r>
            <a:r>
              <a:rPr lang="en-US" sz="2400" dirty="0"/>
              <a:t>should </a:t>
            </a:r>
            <a:r>
              <a:rPr lang="en-US" sz="2400" dirty="0" smtClean="0"/>
              <a:t>include </a:t>
            </a:r>
            <a:r>
              <a:rPr lang="en-US" sz="2400" dirty="0"/>
              <a:t>only the client goals from the treatment plan.</a:t>
            </a:r>
          </a:p>
        </p:txBody>
      </p:sp>
    </p:spTree>
    <p:extLst>
      <p:ext uri="{BB962C8B-B14F-4D97-AF65-F5344CB8AC3E}">
        <p14:creationId xmlns:p14="http://schemas.microsoft.com/office/powerpoint/2010/main" xmlns="" val="555554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Plans Make a Difference?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b="1" dirty="0" smtClean="0"/>
              <a:t>Yes! and No!</a:t>
            </a:r>
          </a:p>
          <a:p>
            <a:pPr marL="114300" indent="0">
              <a:buNone/>
            </a:pPr>
            <a:r>
              <a:rPr lang="en-US" sz="2400" b="1" dirty="0" smtClean="0"/>
              <a:t>Therapy rarely goes according to plan, but treatment plans help by: </a:t>
            </a:r>
          </a:p>
          <a:p>
            <a:pPr lvl="1"/>
            <a:r>
              <a:rPr lang="en-US" sz="2400" dirty="0" smtClean="0"/>
              <a:t>Enabling therapists </a:t>
            </a:r>
            <a:r>
              <a:rPr lang="en-US" sz="2400" dirty="0"/>
              <a:t>think through which dynamics need to be changed and how. </a:t>
            </a:r>
          </a:p>
          <a:p>
            <a:pPr lvl="1"/>
            <a:r>
              <a:rPr lang="en-US" sz="2400" dirty="0" smtClean="0"/>
              <a:t>Providing therapists with a clear understanding of the client situation </a:t>
            </a:r>
            <a:r>
              <a:rPr lang="en-US" sz="2400" smtClean="0"/>
              <a:t>so they </a:t>
            </a:r>
            <a:r>
              <a:rPr lang="en-US" sz="2400" dirty="0" smtClean="0"/>
              <a:t>can </a:t>
            </a:r>
            <a:r>
              <a:rPr lang="en-US" sz="2400" dirty="0"/>
              <a:t>quickly and skillfully address new crisis issues or stressors. </a:t>
            </a:r>
            <a:endParaRPr lang="en-US" sz="2400" dirty="0" smtClean="0"/>
          </a:p>
          <a:p>
            <a:pPr lvl="1"/>
            <a:r>
              <a:rPr lang="en-US" sz="2400" dirty="0" smtClean="0"/>
              <a:t>Giving therapists a sense of confidence and clarity of thought that make it easier to respond </a:t>
            </a:r>
            <a:r>
              <a:rPr lang="en-US" sz="2400" dirty="0"/>
              <a:t>to new issues. </a:t>
            </a:r>
          </a:p>
          <a:p>
            <a:pPr lvl="1"/>
            <a:r>
              <a:rPr lang="en-US" sz="2400" dirty="0" smtClean="0"/>
              <a:t>Grounding therapists in their theory and in their understanding of how their theory</a:t>
            </a:r>
            <a:r>
              <a:rPr lang="en-US" sz="2400" dirty="0"/>
              <a:t> </a:t>
            </a:r>
            <a:r>
              <a:rPr lang="en-US" sz="2400" dirty="0" smtClean="0"/>
              <a:t>relates </a:t>
            </a:r>
            <a:r>
              <a:rPr lang="en-US" sz="2400" dirty="0"/>
              <a:t>to clinical symptoms.</a:t>
            </a:r>
          </a:p>
        </p:txBody>
      </p:sp>
    </p:spTree>
    <p:extLst>
      <p:ext uri="{BB962C8B-B14F-4D97-AF65-F5344CB8AC3E}">
        <p14:creationId xmlns:p14="http://schemas.microsoft.com/office/powerpoint/2010/main" xmlns="" val="382461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a Path (Step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400" b="1" dirty="0"/>
              <a:t>T</a:t>
            </a:r>
            <a:r>
              <a:rPr lang="en-US" sz="2400" b="1" dirty="0" smtClean="0"/>
              <a:t>reatment plans</a:t>
            </a:r>
          </a:p>
          <a:p>
            <a:pPr lvl="1"/>
            <a:r>
              <a:rPr lang="en-US" sz="2400" dirty="0" smtClean="0"/>
              <a:t>Address </a:t>
            </a:r>
            <a:r>
              <a:rPr lang="en-US" sz="2400" dirty="0"/>
              <a:t>the problems you have identified </a:t>
            </a:r>
            <a:r>
              <a:rPr lang="en-US" sz="2400" dirty="0" smtClean="0"/>
              <a:t>in the case </a:t>
            </a:r>
            <a:r>
              <a:rPr lang="en-US" sz="2400" dirty="0"/>
              <a:t>conceptualization and clinical assessment.</a:t>
            </a:r>
            <a:endParaRPr lang="en-US" sz="2400" dirty="0" smtClean="0"/>
          </a:p>
          <a:p>
            <a:pPr lvl="1"/>
            <a:r>
              <a:rPr lang="en-US" sz="2400" dirty="0" smtClean="0"/>
              <a:t>Numerous </a:t>
            </a:r>
            <a:r>
              <a:rPr lang="en-US" sz="2400" dirty="0"/>
              <a:t>good plans can be developed for any one </a:t>
            </a:r>
            <a:r>
              <a:rPr lang="en-US" sz="2400" dirty="0" smtClean="0"/>
              <a:t>client.</a:t>
            </a:r>
            <a:endParaRPr lang="en-US" sz="2400" dirty="0"/>
          </a:p>
          <a:p>
            <a:pPr lvl="1"/>
            <a:r>
              <a:rPr lang="en-US" sz="2400" dirty="0" smtClean="0"/>
              <a:t>Therapist  </a:t>
            </a:r>
            <a:r>
              <a:rPr lang="en-US" sz="2400" dirty="0"/>
              <a:t>may choose which theory and techniques are the best fit </a:t>
            </a:r>
            <a:r>
              <a:rPr lang="en-US" sz="2400" dirty="0" smtClean="0"/>
              <a:t>for: </a:t>
            </a:r>
          </a:p>
          <a:p>
            <a:pPr lvl="2"/>
            <a:r>
              <a:rPr lang="en-US" sz="2200" dirty="0" smtClean="0"/>
              <a:t>A </a:t>
            </a:r>
            <a:r>
              <a:rPr lang="en-US" sz="2200" dirty="0"/>
              <a:t>specific </a:t>
            </a:r>
            <a:r>
              <a:rPr lang="en-US" sz="2200" dirty="0" smtClean="0"/>
              <a:t>client.</a:t>
            </a:r>
          </a:p>
          <a:p>
            <a:pPr lvl="2"/>
            <a:r>
              <a:rPr lang="en-US" sz="2200" dirty="0"/>
              <a:t>A</a:t>
            </a:r>
            <a:r>
              <a:rPr lang="en-US" sz="2200" dirty="0" smtClean="0"/>
              <a:t> </a:t>
            </a:r>
            <a:r>
              <a:rPr lang="en-US" sz="2200" dirty="0"/>
              <a:t>specific </a:t>
            </a:r>
            <a:r>
              <a:rPr lang="en-US" sz="2200" dirty="0" smtClean="0"/>
              <a:t>problem.</a:t>
            </a:r>
            <a:endParaRPr lang="en-US" sz="2200" dirty="0"/>
          </a:p>
          <a:p>
            <a:pPr lvl="2"/>
            <a:r>
              <a:rPr lang="en-US" sz="2200" dirty="0" smtClean="0"/>
              <a:t>A </a:t>
            </a:r>
            <a:r>
              <a:rPr lang="en-US" sz="2200" dirty="0"/>
              <a:t>particular therapist–client relationship. </a:t>
            </a:r>
            <a:endParaRPr lang="en-US" sz="2200" dirty="0" smtClean="0"/>
          </a:p>
          <a:p>
            <a:r>
              <a:rPr lang="en-US" sz="2400" dirty="0"/>
              <a:t>P</a:t>
            </a:r>
            <a:r>
              <a:rPr lang="en-US" sz="2400" dirty="0" smtClean="0"/>
              <a:t>lan </a:t>
            </a:r>
            <a:r>
              <a:rPr lang="en-US" sz="2400" dirty="0"/>
              <a:t>should be based on </a:t>
            </a:r>
            <a:r>
              <a:rPr lang="en-US" sz="2400" i="1" dirty="0"/>
              <a:t>clinical experience</a:t>
            </a:r>
            <a:r>
              <a:rPr lang="en-US" sz="2400" dirty="0"/>
              <a:t>, </a:t>
            </a:r>
            <a:r>
              <a:rPr lang="en-US" sz="2400" i="1" dirty="0"/>
              <a:t>current research</a:t>
            </a:r>
            <a:r>
              <a:rPr lang="en-US" sz="2400" dirty="0"/>
              <a:t>, and </a:t>
            </a:r>
            <a:r>
              <a:rPr lang="en-US" sz="2400" i="1" dirty="0"/>
              <a:t>standards of practice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5698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Treatment planning came from the medical field.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sz="2800" b="1" dirty="0" smtClean="0"/>
              <a:t>Symptom-based treatment plans</a:t>
            </a:r>
          </a:p>
          <a:p>
            <a:r>
              <a:rPr lang="en-US" sz="2400" dirty="0" smtClean="0"/>
              <a:t>Focus </a:t>
            </a:r>
            <a:r>
              <a:rPr lang="en-US" sz="2400" dirty="0"/>
              <a:t>solely on </a:t>
            </a:r>
            <a:r>
              <a:rPr lang="en-US" sz="2400" dirty="0" smtClean="0"/>
              <a:t>client’s medical symptoms.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hese </a:t>
            </a:r>
            <a:r>
              <a:rPr lang="en-US" sz="2400" dirty="0"/>
              <a:t>plans are relevant to those in the medical </a:t>
            </a:r>
            <a:r>
              <a:rPr lang="en-US" sz="2400" dirty="0" smtClean="0"/>
              <a:t>community; </a:t>
            </a:r>
            <a:r>
              <a:rPr lang="en-US" sz="2400" dirty="0"/>
              <a:t>they do not help therapists conceptualize treatment in the most useful </a:t>
            </a:r>
            <a:r>
              <a:rPr lang="en-US" sz="2400" dirty="0" smtClean="0"/>
              <a:t>ways.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anger </a:t>
            </a:r>
            <a:r>
              <a:rPr lang="en-US" sz="2400" dirty="0"/>
              <a:t>of symptom-based treatment planning is that the therapist will underutilize theory, focus on symptoms, and forget to assess the larger </a:t>
            </a:r>
            <a:r>
              <a:rPr lang="en-US" sz="2400" dirty="0" smtClean="0"/>
              <a:t>picture.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141395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sz="2800" b="1" dirty="0" smtClean="0"/>
              <a:t>Theory-based </a:t>
            </a:r>
            <a:r>
              <a:rPr lang="en-US" sz="2800" b="1" dirty="0"/>
              <a:t>t</a:t>
            </a:r>
            <a:r>
              <a:rPr lang="en-US" sz="2800" b="1" dirty="0" smtClean="0"/>
              <a:t>reatment plan </a:t>
            </a:r>
          </a:p>
          <a:p>
            <a:r>
              <a:rPr lang="en-US" sz="2600" dirty="0"/>
              <a:t>U</a:t>
            </a:r>
            <a:r>
              <a:rPr lang="en-US" sz="2600" dirty="0" smtClean="0"/>
              <a:t>ses </a:t>
            </a:r>
            <a:r>
              <a:rPr lang="en-US" sz="2600" dirty="0"/>
              <a:t>theory to create more </a:t>
            </a:r>
            <a:r>
              <a:rPr lang="en-US" sz="2600" dirty="0" smtClean="0"/>
              <a:t>clinically-relevant </a:t>
            </a:r>
            <a:r>
              <a:rPr lang="en-US" sz="2600" dirty="0"/>
              <a:t>treatment plans than the symptom model </a:t>
            </a:r>
            <a:r>
              <a:rPr lang="en-US" sz="2600" dirty="0" smtClean="0"/>
              <a:t>offers.</a:t>
            </a:r>
          </a:p>
          <a:p>
            <a:r>
              <a:rPr lang="en-US" sz="2600" dirty="0"/>
              <a:t>D</a:t>
            </a:r>
            <a:r>
              <a:rPr lang="en-US" sz="2600" dirty="0" smtClean="0"/>
              <a:t>ifficult </a:t>
            </a:r>
            <a:r>
              <a:rPr lang="en-US" sz="2600" dirty="0"/>
              <a:t>for most students to address diagnostic issues and clinical symptoms in these theory-based plans because the language of these two systems is radically </a:t>
            </a:r>
            <a:r>
              <a:rPr lang="en-US" sz="2600" dirty="0" smtClean="0"/>
              <a:t>different.</a:t>
            </a:r>
          </a:p>
          <a:p>
            <a:pPr marL="114300" indent="0">
              <a:buNone/>
            </a:pPr>
            <a:endParaRPr lang="en-US" sz="2400" b="1" dirty="0"/>
          </a:p>
          <a:p>
            <a:pPr marL="114300" indent="0">
              <a:buNone/>
            </a:pPr>
            <a:r>
              <a:rPr lang="en-US" sz="3000" b="1" dirty="0" smtClean="0"/>
              <a:t>Solution</a:t>
            </a:r>
          </a:p>
          <a:p>
            <a:r>
              <a:rPr lang="en-US" sz="2600" dirty="0"/>
              <a:t>A</a:t>
            </a:r>
            <a:r>
              <a:rPr lang="en-US" sz="2600" dirty="0" smtClean="0"/>
              <a:t> new </a:t>
            </a:r>
            <a:r>
              <a:rPr lang="en-US" sz="2600" dirty="0"/>
              <a:t>“both/and” model, called the “clinical treatment plan,” </a:t>
            </a:r>
            <a:r>
              <a:rPr lang="en-US" sz="2600" dirty="0" smtClean="0"/>
              <a:t>which </a:t>
            </a:r>
            <a:r>
              <a:rPr lang="en-US" sz="2600" dirty="0"/>
              <a:t>draws from the best of theory-based and symptom-based treatment plans and adds elements of </a:t>
            </a:r>
            <a:r>
              <a:rPr lang="en-US" sz="2600" dirty="0" smtClean="0"/>
              <a:t>measurability.</a:t>
            </a:r>
            <a:endParaRPr lang="en-US" sz="2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20255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Treatment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</a:t>
            </a:r>
            <a:r>
              <a:rPr lang="en-US" sz="2800" dirty="0" smtClean="0"/>
              <a:t>rovide </a:t>
            </a:r>
            <a:r>
              <a:rPr lang="en-US" sz="2800" dirty="0"/>
              <a:t>a straightforward, comprehensive overview of </a:t>
            </a:r>
            <a:r>
              <a:rPr lang="en-US" sz="2800" dirty="0" smtClean="0"/>
              <a:t>treatment. </a:t>
            </a:r>
          </a:p>
          <a:p>
            <a:pPr lvl="1"/>
            <a:r>
              <a:rPr lang="en-US" sz="2600" dirty="0" smtClean="0"/>
              <a:t>Includes </a:t>
            </a:r>
            <a:r>
              <a:rPr lang="en-US" sz="2600" dirty="0"/>
              <a:t>the following </a:t>
            </a:r>
            <a:r>
              <a:rPr lang="en-US" sz="2600" dirty="0" smtClean="0"/>
              <a:t>parts:</a:t>
            </a:r>
          </a:p>
          <a:p>
            <a:pPr lvl="2"/>
            <a:r>
              <a:rPr lang="en-US" sz="2200" dirty="0" smtClean="0"/>
              <a:t>Introduction</a:t>
            </a:r>
          </a:p>
          <a:p>
            <a:pPr lvl="2"/>
            <a:r>
              <a:rPr lang="en-US" sz="2200" dirty="0" smtClean="0"/>
              <a:t>Therapeutic tasks</a:t>
            </a:r>
          </a:p>
          <a:p>
            <a:pPr lvl="2"/>
            <a:r>
              <a:rPr lang="en-US" sz="2200" dirty="0" smtClean="0"/>
              <a:t>Client goals</a:t>
            </a:r>
          </a:p>
          <a:p>
            <a:pPr lvl="2"/>
            <a:r>
              <a:rPr lang="en-US" sz="2200" dirty="0" smtClean="0"/>
              <a:t>Interventions</a:t>
            </a:r>
          </a:p>
          <a:p>
            <a:pPr lvl="2"/>
            <a:r>
              <a:rPr lang="en-US" sz="2200" dirty="0" smtClean="0"/>
              <a:t>Client perspective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26495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Writing Useful Therapeutic Tasks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 smtClean="0"/>
              <a:t>Therapeutic tasks</a:t>
            </a:r>
          </a:p>
          <a:p>
            <a:r>
              <a:rPr lang="en-US" sz="2800" dirty="0" smtClean="0"/>
              <a:t>The “training wheels” of the plan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ypically </a:t>
            </a:r>
            <a:r>
              <a:rPr lang="en-US" sz="2800" dirty="0"/>
              <a:t>not be included in plans you send to insurance companies or third-party </a:t>
            </a:r>
            <a:r>
              <a:rPr lang="en-US" sz="2800" dirty="0" smtClean="0"/>
              <a:t>payers</a:t>
            </a:r>
            <a:endParaRPr lang="en-US" sz="2800" dirty="0"/>
          </a:p>
          <a:p>
            <a:r>
              <a:rPr lang="en-US" sz="2800" dirty="0"/>
              <a:t>F</a:t>
            </a:r>
            <a:r>
              <a:rPr lang="en-US" sz="2800" dirty="0" smtClean="0"/>
              <a:t>ormulaic</a:t>
            </a:r>
          </a:p>
          <a:p>
            <a:r>
              <a:rPr lang="en-US" sz="2800" dirty="0"/>
              <a:t>O</a:t>
            </a:r>
            <a:r>
              <a:rPr lang="en-US" sz="2800" dirty="0" smtClean="0"/>
              <a:t>ne </a:t>
            </a:r>
            <a:r>
              <a:rPr lang="en-US" sz="2800" dirty="0"/>
              <a:t>of the key places where therapists must adjust their approach to address diversity issues</a:t>
            </a:r>
          </a:p>
        </p:txBody>
      </p:sp>
    </p:spTree>
    <p:extLst>
      <p:ext uri="{BB962C8B-B14F-4D97-AF65-F5344CB8AC3E}">
        <p14:creationId xmlns:p14="http://schemas.microsoft.com/office/powerpoint/2010/main" xmlns="" val="2557350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Writing Useful Therapeutic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7240"/>
            <a:ext cx="7620000" cy="518356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 smtClean="0"/>
              <a:t>Initial phase</a:t>
            </a:r>
          </a:p>
          <a:p>
            <a:r>
              <a:rPr lang="en-US" dirty="0"/>
              <a:t>Establish a therapeutic </a:t>
            </a:r>
            <a:r>
              <a:rPr lang="en-US" dirty="0" smtClean="0"/>
              <a:t>relationship.</a:t>
            </a:r>
          </a:p>
          <a:p>
            <a:r>
              <a:rPr lang="en-US" dirty="0" smtClean="0"/>
              <a:t>Assess </a:t>
            </a:r>
            <a:r>
              <a:rPr lang="en-US" dirty="0"/>
              <a:t>individual, family, and social </a:t>
            </a:r>
            <a:r>
              <a:rPr lang="en-US" dirty="0" smtClean="0"/>
              <a:t>dynamics.</a:t>
            </a:r>
          </a:p>
          <a:p>
            <a:r>
              <a:rPr lang="en-US" dirty="0" smtClean="0"/>
              <a:t>Develop </a:t>
            </a:r>
            <a:r>
              <a:rPr lang="en-US" dirty="0"/>
              <a:t>treatment </a:t>
            </a:r>
            <a:r>
              <a:rPr lang="en-US" dirty="0" smtClean="0"/>
              <a:t>goals.</a:t>
            </a:r>
          </a:p>
          <a:p>
            <a:r>
              <a:rPr lang="en-US" dirty="0" smtClean="0"/>
              <a:t>Case management:</a:t>
            </a:r>
          </a:p>
          <a:p>
            <a:pPr lvl="1"/>
            <a:r>
              <a:rPr lang="en-US" dirty="0" smtClean="0"/>
              <a:t>Refer for medical</a:t>
            </a:r>
            <a:r>
              <a:rPr lang="en-US" dirty="0"/>
              <a:t>/</a:t>
            </a:r>
            <a:r>
              <a:rPr lang="en-US" dirty="0" smtClean="0"/>
              <a:t>psychiatric evaluation; connect with needed community resources.</a:t>
            </a:r>
          </a:p>
          <a:p>
            <a:r>
              <a:rPr lang="en-US" dirty="0" smtClean="0"/>
              <a:t>Rule </a:t>
            </a:r>
            <a:r>
              <a:rPr lang="en-US" dirty="0"/>
              <a:t>out substance abuse, violence, and medical </a:t>
            </a:r>
            <a:r>
              <a:rPr lang="en-US" dirty="0" smtClean="0"/>
              <a:t>issues.</a:t>
            </a:r>
          </a:p>
          <a:p>
            <a:pPr marL="114300" indent="0">
              <a:buNone/>
            </a:pPr>
            <a:r>
              <a:rPr lang="en-US" b="1" dirty="0"/>
              <a:t>Working </a:t>
            </a:r>
            <a:r>
              <a:rPr lang="en-US" b="1" dirty="0" smtClean="0"/>
              <a:t>phase</a:t>
            </a:r>
            <a:endParaRPr lang="en-US" b="1" dirty="0"/>
          </a:p>
          <a:p>
            <a:r>
              <a:rPr lang="en-US" dirty="0" smtClean="0"/>
              <a:t>Monitor </a:t>
            </a:r>
            <a:r>
              <a:rPr lang="en-US" dirty="0"/>
              <a:t>the working </a:t>
            </a:r>
            <a:r>
              <a:rPr lang="en-US" dirty="0" smtClean="0"/>
              <a:t>alliance.</a:t>
            </a:r>
            <a:endParaRPr lang="en-US" dirty="0"/>
          </a:p>
          <a:p>
            <a:r>
              <a:rPr lang="en-US" dirty="0" smtClean="0"/>
              <a:t>Monitor </a:t>
            </a:r>
            <a:r>
              <a:rPr lang="en-US" dirty="0"/>
              <a:t>client </a:t>
            </a:r>
            <a:r>
              <a:rPr lang="en-US" dirty="0" smtClean="0"/>
              <a:t>progress.</a:t>
            </a:r>
          </a:p>
          <a:p>
            <a:pPr marL="114300" indent="0">
              <a:buNone/>
            </a:pPr>
            <a:r>
              <a:rPr lang="en-US" b="1" dirty="0" smtClean="0"/>
              <a:t>Closing phase</a:t>
            </a:r>
            <a:endParaRPr lang="en-US" b="1" dirty="0"/>
          </a:p>
          <a:p>
            <a:r>
              <a:rPr lang="en-US" dirty="0" smtClean="0"/>
              <a:t>Therapist makes themselves “unnecessary” in the client’s life.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023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Diversity and Treatment Tasks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treatment task, you should also note how you will address diversity </a:t>
            </a:r>
            <a:r>
              <a:rPr lang="en-US" dirty="0" smtClean="0"/>
              <a:t>issues </a:t>
            </a:r>
            <a:r>
              <a:rPr lang="en-US" dirty="0"/>
              <a:t>such as culture, ethnicity, race, sexual orientation, gender orientation, religion, language, </a:t>
            </a:r>
            <a:r>
              <a:rPr lang="en-US" dirty="0" smtClean="0"/>
              <a:t>ability</a:t>
            </a:r>
            <a:r>
              <a:rPr lang="en-US" dirty="0"/>
              <a:t>, age, gender, etc. </a:t>
            </a:r>
            <a:endParaRPr lang="en-US" b="1" dirty="0"/>
          </a:p>
          <a:p>
            <a:pPr lvl="1"/>
            <a:r>
              <a:rPr lang="en-US" b="1" dirty="0" smtClean="0"/>
              <a:t>Examples:</a:t>
            </a:r>
          </a:p>
          <a:p>
            <a:pPr lvl="2"/>
            <a:r>
              <a:rPr lang="en-US" dirty="0"/>
              <a:t>Use of humor with teens and </a:t>
            </a:r>
            <a:r>
              <a:rPr lang="en-US" dirty="0" smtClean="0"/>
              <a:t>men.</a:t>
            </a:r>
          </a:p>
          <a:p>
            <a:pPr lvl="2"/>
            <a:r>
              <a:rPr lang="en-US" dirty="0"/>
              <a:t>Use of </a:t>
            </a:r>
            <a:r>
              <a:rPr lang="en-US" dirty="0" err="1"/>
              <a:t>personalismo</a:t>
            </a:r>
            <a:r>
              <a:rPr lang="en-US" dirty="0"/>
              <a:t> with Hispanic/Latino </a:t>
            </a:r>
            <a:r>
              <a:rPr lang="en-US" dirty="0" smtClean="0"/>
              <a:t>clients.</a:t>
            </a:r>
          </a:p>
          <a:p>
            <a:pPr lvl="2"/>
            <a:r>
              <a:rPr lang="en-US" dirty="0"/>
              <a:t>Including spirituality and religious believes and </a:t>
            </a:r>
            <a:r>
              <a:rPr lang="en-US" dirty="0" smtClean="0"/>
              <a:t>resources.</a:t>
            </a:r>
          </a:p>
          <a:p>
            <a:pPr lvl="2"/>
            <a:r>
              <a:rPr lang="en-US" dirty="0"/>
              <a:t>Use of present-focused, problem-focused approaches with clients who do not </a:t>
            </a:r>
            <a:r>
              <a:rPr lang="en-US" dirty="0" smtClean="0"/>
              <a:t>value exploring </a:t>
            </a:r>
            <a:r>
              <a:rPr lang="en-US" dirty="0"/>
              <a:t>the </a:t>
            </a:r>
            <a:r>
              <a:rPr lang="en-US" dirty="0" smtClean="0"/>
              <a:t>past.</a:t>
            </a:r>
          </a:p>
          <a:p>
            <a:pPr lvl="2"/>
            <a:r>
              <a:rPr lang="en-US" dirty="0"/>
              <a:t>Assessing family-of-choice with gay, lesbian, bisexual, or transgendered </a:t>
            </a:r>
            <a:r>
              <a:rPr lang="en-US" dirty="0" smtClean="0"/>
              <a:t>clients.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3619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Useful Client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Step 1</a:t>
            </a:r>
            <a:r>
              <a:rPr lang="en-US" sz="2800" dirty="0"/>
              <a:t>: Case </a:t>
            </a:r>
            <a:r>
              <a:rPr lang="en-US" sz="2800" dirty="0" smtClean="0"/>
              <a:t>conceptualization </a:t>
            </a:r>
            <a:r>
              <a:rPr lang="en-US" sz="2800" dirty="0"/>
              <a:t>and </a:t>
            </a:r>
            <a:r>
              <a:rPr lang="en-US" sz="2800" dirty="0" smtClean="0"/>
              <a:t>clinical assessment</a:t>
            </a:r>
          </a:p>
          <a:p>
            <a:r>
              <a:rPr lang="en-US" sz="2800" b="1" dirty="0"/>
              <a:t>Step 2</a:t>
            </a:r>
            <a:r>
              <a:rPr lang="en-US" sz="2800" dirty="0"/>
              <a:t>: Crises or </a:t>
            </a:r>
            <a:r>
              <a:rPr lang="en-US" sz="2800" dirty="0" smtClean="0"/>
              <a:t>pressing issues</a:t>
            </a:r>
            <a:endParaRPr lang="en-US" sz="2800" b="1" dirty="0" smtClean="0"/>
          </a:p>
          <a:p>
            <a:r>
              <a:rPr lang="en-US" sz="2800" b="1" dirty="0"/>
              <a:t>Step 3</a:t>
            </a:r>
            <a:r>
              <a:rPr lang="en-US" sz="2800" dirty="0"/>
              <a:t>: Themes from the </a:t>
            </a:r>
            <a:r>
              <a:rPr lang="en-US" sz="2800" dirty="0" smtClean="0"/>
              <a:t>case conceptualization </a:t>
            </a:r>
            <a:r>
              <a:rPr lang="en-US" sz="2800" dirty="0"/>
              <a:t>and c</a:t>
            </a:r>
            <a:r>
              <a:rPr lang="en-US" sz="2800" dirty="0" smtClean="0"/>
              <a:t>linical assessment</a:t>
            </a:r>
          </a:p>
          <a:p>
            <a:r>
              <a:rPr lang="en-US" sz="2800" b="1" dirty="0"/>
              <a:t>Step 4</a:t>
            </a:r>
            <a:r>
              <a:rPr lang="en-US" sz="2800" dirty="0"/>
              <a:t>: </a:t>
            </a:r>
            <a:r>
              <a:rPr lang="en-US" sz="2800" dirty="0" smtClean="0"/>
              <a:t>Long-term </a:t>
            </a:r>
            <a:r>
              <a:rPr lang="en-US" sz="2800" dirty="0"/>
              <a:t>g</a:t>
            </a:r>
            <a:r>
              <a:rPr lang="en-US" sz="2800" dirty="0" smtClean="0"/>
              <a:t>oals</a:t>
            </a:r>
          </a:p>
          <a:p>
            <a:r>
              <a:rPr lang="en-US" sz="2800" b="1" dirty="0"/>
              <a:t>Step 5</a:t>
            </a:r>
            <a:r>
              <a:rPr lang="en-US" sz="2800" dirty="0"/>
              <a:t>: Complete the </a:t>
            </a:r>
            <a:r>
              <a:rPr lang="en-US" sz="2800" dirty="0" smtClean="0"/>
              <a:t>goal writing worksheet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63130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pter 5 Structural Family Therapy revised-1">
  <a:themeElements>
    <a:clrScheme name="AL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73E87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73E87"/>
      </a:accent6>
      <a:hlink>
        <a:srgbClr val="0080FF"/>
      </a:hlink>
      <a:folHlink>
        <a:srgbClr val="2D82F4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 5 Structural Family Therapy revised-1.thmx</Template>
  <TotalTime>61</TotalTime>
  <Words>953</Words>
  <Application>Microsoft Office PowerPoint</Application>
  <PresentationFormat>On-screen Show (4:3)</PresentationFormat>
  <Paragraphs>105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Chapter 5 Structural Family Therapy revised-1</vt:lpstr>
      <vt:lpstr>Custom Design</vt:lpstr>
      <vt:lpstr>1_Custom Design</vt:lpstr>
      <vt:lpstr>Chapter 15: Treatment Planning</vt:lpstr>
      <vt:lpstr>Selecting a Path (Step 3)</vt:lpstr>
      <vt:lpstr>A Brief History</vt:lpstr>
      <vt:lpstr>A Brief History (cont.)</vt:lpstr>
      <vt:lpstr>Clinical Treatment Plans</vt:lpstr>
      <vt:lpstr>Writing Useful Therapeutic Tasks</vt:lpstr>
      <vt:lpstr>Writing Useful Therapeutic Tasks</vt:lpstr>
      <vt:lpstr>Diversity and Treatment Tasks</vt:lpstr>
      <vt:lpstr>Writing Useful Client Goals</vt:lpstr>
      <vt:lpstr>The Goal Writing Process</vt:lpstr>
      <vt:lpstr>Writing Measurable Goals</vt:lpstr>
      <vt:lpstr>Client Goals</vt:lpstr>
      <vt:lpstr>Writing Useful Interventions</vt:lpstr>
      <vt:lpstr>Client Perspectives</vt:lpstr>
      <vt:lpstr>Do Plans Make a Difference?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15: Treatment Planning</dc:title>
  <dc:creator>Corie Lee Loiselle</dc:creator>
  <cp:lastModifiedBy>Stephen</cp:lastModifiedBy>
  <cp:revision>17</cp:revision>
  <dcterms:created xsi:type="dcterms:W3CDTF">2012-12-04T00:38:06Z</dcterms:created>
  <dcterms:modified xsi:type="dcterms:W3CDTF">2014-01-31T13:33:23Z</dcterms:modified>
</cp:coreProperties>
</file>